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56" r:id="rId2"/>
    <p:sldId id="263" r:id="rId3"/>
    <p:sldId id="265" r:id="rId4"/>
    <p:sldId id="264" r:id="rId5"/>
    <p:sldId id="274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7" autoAdjust="0"/>
    <p:restoredTop sz="87059" autoAdjust="0"/>
  </p:normalViewPr>
  <p:slideViewPr>
    <p:cSldViewPr>
      <p:cViewPr varScale="1">
        <p:scale>
          <a:sx n="65" d="100"/>
          <a:sy n="65" d="100"/>
        </p:scale>
        <p:origin x="150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1FA2C1-307D-4FC7-A5E0-140B8A765D7E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E8BF15-7F91-4F61-BBC8-F8783FE2E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1902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8A4AF-1913-4289-86F7-8CC148495CD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F29F4-B58F-44A3-AE17-0DDA2C35BB4A}" type="slidenum">
              <a:rPr lang="en-US" smtClean="0"/>
              <a:t>‹#›</a:t>
            </a:fld>
            <a:endParaRPr lang="en-US"/>
          </a:p>
        </p:txBody>
      </p:sp>
      <p:pic>
        <p:nvPicPr>
          <p:cNvPr id="1027" name="Picture 3" descr="C:\Users\Dell PC\Desktop\mainpa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738" y="2133600"/>
            <a:ext cx="9162738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5431" y="4800600"/>
            <a:ext cx="8696169" cy="609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247901"/>
            <a:ext cx="3886200" cy="19811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21274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8A4AF-1913-4289-86F7-8CC148495CD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F29F4-B58F-44A3-AE17-0DDA2C35B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7744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8A4AF-1913-4289-86F7-8CC148495CD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F29F4-B58F-44A3-AE17-0DDA2C35B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13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8A4AF-1913-4289-86F7-8CC148495CD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F29F4-B58F-44A3-AE17-0DDA2C35BB4A}" type="slidenum">
              <a:rPr lang="en-US" smtClean="0"/>
              <a:t>‹#›</a:t>
            </a:fld>
            <a:endParaRPr lang="en-US"/>
          </a:p>
        </p:txBody>
      </p:sp>
      <p:pic>
        <p:nvPicPr>
          <p:cNvPr id="1026" name="Picture 2" descr="C:\Users\Dell PC\Desktop\template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3"/>
            <a:ext cx="9144000" cy="35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81728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8A4AF-1913-4289-86F7-8CC148495CD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F29F4-B58F-44A3-AE17-0DDA2C35B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4108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8A4AF-1913-4289-86F7-8CC148495CD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F29F4-B58F-44A3-AE17-0DDA2C35B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8156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8A4AF-1913-4289-86F7-8CC148495CD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F29F4-B58F-44A3-AE17-0DDA2C35B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8612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8A4AF-1913-4289-86F7-8CC148495CD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F29F4-B58F-44A3-AE17-0DDA2C35B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196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8A4AF-1913-4289-86F7-8CC148495CD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F29F4-B58F-44A3-AE17-0DDA2C35B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6406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8A4AF-1913-4289-86F7-8CC148495CD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F29F4-B58F-44A3-AE17-0DDA2C35B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932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8A4AF-1913-4289-86F7-8CC148495CD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F29F4-B58F-44A3-AE17-0DDA2C35B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7184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05000"/>
            <a:ext cx="8229600" cy="4221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8A4AF-1913-4289-86F7-8CC148495CD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F29F4-B58F-44A3-AE17-0DDA2C35BB4A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2" descr="C:\Users\Dell PC\Desktop\template2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3"/>
            <a:ext cx="9144000" cy="35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0384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9469" y="4724400"/>
            <a:ext cx="7406640" cy="17526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Week 7 </a:t>
            </a:r>
            <a:r>
              <a:rPr lang="en-US" sz="2800" dirty="0" err="1" smtClean="0">
                <a:solidFill>
                  <a:schemeClr val="tx1"/>
                </a:solidFill>
              </a:rPr>
              <a:t>ListView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HNDIT2417</a:t>
            </a:r>
            <a:br>
              <a:rPr lang="en-US" sz="3600" dirty="0" smtClean="0"/>
            </a:br>
            <a:r>
              <a:rPr lang="en-US" sz="3600" dirty="0" smtClean="0"/>
              <a:t>Mobile Application Development</a:t>
            </a:r>
            <a:endParaRPr lang="en-US" sz="3600" dirty="0"/>
          </a:p>
        </p:txBody>
      </p:sp>
      <p:pic>
        <p:nvPicPr>
          <p:cNvPr id="1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990" y="5486400"/>
            <a:ext cx="1770906" cy="1326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3"/>
          <p:cNvSpPr txBox="1">
            <a:spLocks noChangeArrowheads="1"/>
          </p:cNvSpPr>
          <p:nvPr/>
        </p:nvSpPr>
        <p:spPr bwMode="auto">
          <a:xfrm>
            <a:off x="7315200" y="3810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1392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Example- </a:t>
            </a:r>
            <a:r>
              <a:rPr lang="en-US" b="1" dirty="0"/>
              <a:t>ListDisplay.java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9956" t="20833" r="1610" b="10416"/>
          <a:stretch/>
        </p:blipFill>
        <p:spPr>
          <a:xfrm>
            <a:off x="0" y="1447800"/>
            <a:ext cx="9065491" cy="3962400"/>
          </a:xfrm>
          <a:prstGeom prst="rect">
            <a:avLst/>
          </a:prstGeom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315200" y="3810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9179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activity_main.xml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5400" t="8903" r="17853" b="8006"/>
          <a:stretch/>
        </p:blipFill>
        <p:spPr>
          <a:xfrm>
            <a:off x="386445" y="1143000"/>
            <a:ext cx="8528955" cy="5191539"/>
          </a:xfrm>
          <a:prstGeom prst="rect">
            <a:avLst/>
          </a:prstGeom>
        </p:spPr>
      </p:pic>
      <p:sp>
        <p:nvSpPr>
          <p:cNvPr id="5" name="TextBox 3"/>
          <p:cNvSpPr txBox="1">
            <a:spLocks noChangeArrowheads="1"/>
          </p:cNvSpPr>
          <p:nvPr/>
        </p:nvSpPr>
        <p:spPr bwMode="auto">
          <a:xfrm>
            <a:off x="7315200" y="3810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3022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5455" t="27363" r="31818" b="27363"/>
          <a:stretch/>
        </p:blipFill>
        <p:spPr>
          <a:xfrm>
            <a:off x="457200" y="1600200"/>
            <a:ext cx="8074479" cy="32766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28800" y="609600"/>
            <a:ext cx="50744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Layout for a single row of </a:t>
            </a:r>
            <a:r>
              <a:rPr lang="en-US" sz="2800" dirty="0" err="1" smtClean="0"/>
              <a:t>listView</a:t>
            </a:r>
            <a:endParaRPr lang="en-US" sz="2800" dirty="0"/>
          </a:p>
        </p:txBody>
      </p:sp>
      <p:sp>
        <p:nvSpPr>
          <p:cNvPr id="6" name="TextBox 3"/>
          <p:cNvSpPr txBox="1">
            <a:spLocks noChangeArrowheads="1"/>
          </p:cNvSpPr>
          <p:nvPr/>
        </p:nvSpPr>
        <p:spPr bwMode="auto">
          <a:xfrm>
            <a:off x="7315200" y="3810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3415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38200"/>
          </a:xfrm>
        </p:spPr>
        <p:txBody>
          <a:bodyPr/>
          <a:lstStyle/>
          <a:p>
            <a:r>
              <a:rPr lang="en-US" dirty="0" smtClean="0"/>
              <a:t>Output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4200" y="1676400"/>
            <a:ext cx="3200400" cy="4686300"/>
          </a:xfrm>
          <a:prstGeom prst="rect">
            <a:avLst/>
          </a:prstGeom>
        </p:spPr>
      </p:pic>
      <p:sp>
        <p:nvSpPr>
          <p:cNvPr id="5" name="TextBox 3"/>
          <p:cNvSpPr txBox="1">
            <a:spLocks noChangeArrowheads="1"/>
          </p:cNvSpPr>
          <p:nvPr/>
        </p:nvSpPr>
        <p:spPr bwMode="auto">
          <a:xfrm>
            <a:off x="7315200" y="3810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9203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ListView</a:t>
            </a:r>
            <a:endParaRPr lang="en-US" dirty="0"/>
          </a:p>
        </p:txBody>
      </p:sp>
      <p:sp>
        <p:nvSpPr>
          <p:cNvPr id="3" name="TextBox 3"/>
          <p:cNvSpPr txBox="1">
            <a:spLocks noChangeArrowheads="1"/>
          </p:cNvSpPr>
          <p:nvPr/>
        </p:nvSpPr>
        <p:spPr bwMode="auto">
          <a:xfrm>
            <a:off x="7315200" y="3810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8624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ListView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ListView</a:t>
            </a:r>
            <a:r>
              <a:rPr lang="en-US" dirty="0"/>
              <a:t> is a view group that displays a list of scrollable items. The list items are automatically inserted to the list using an Adapter that pulls content from a source such as an array or database query and converts each item result into a view that's placed into the list.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315200" y="3810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0075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List Vie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1752600"/>
            <a:ext cx="3200400" cy="4686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r>
              <a:rPr lang="en-US" dirty="0" err="1"/>
              <a:t>ListView</a:t>
            </a:r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315200" y="3810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4953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Adapter</a:t>
            </a:r>
          </a:p>
        </p:txBody>
      </p:sp>
      <p:pic>
        <p:nvPicPr>
          <p:cNvPr id="1026" name="Picture 2" descr="Android Listview Adapters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057400"/>
            <a:ext cx="6625804" cy="1950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38200" y="4495800"/>
            <a:ext cx="7848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Android Adapter is a bridge between the View (e.g. </a:t>
            </a:r>
            <a:r>
              <a:rPr lang="en-US" sz="2800" dirty="0" err="1"/>
              <a:t>ListView</a:t>
            </a:r>
            <a:r>
              <a:rPr lang="en-US" sz="2800" dirty="0"/>
              <a:t>) and the underlying data for that view. An adapter manages the data and adapts the data to the individual rows (</a:t>
            </a:r>
            <a:r>
              <a:rPr lang="en-US" sz="2800" dirty="0" err="1"/>
              <a:t>listItems</a:t>
            </a:r>
            <a:r>
              <a:rPr lang="en-US" sz="2800" dirty="0"/>
              <a:t>) of the view.</a:t>
            </a:r>
          </a:p>
        </p:txBody>
      </p:sp>
      <p:sp>
        <p:nvSpPr>
          <p:cNvPr id="5" name="TextBox 3"/>
          <p:cNvSpPr txBox="1">
            <a:spLocks noChangeArrowheads="1"/>
          </p:cNvSpPr>
          <p:nvPr/>
        </p:nvSpPr>
        <p:spPr bwMode="auto">
          <a:xfrm>
            <a:off x="7315200" y="3810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79509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Adapter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Android </a:t>
            </a:r>
            <a:r>
              <a:rPr lang="en-US" dirty="0"/>
              <a:t>provides several subclasses of Adapter that are useful for retrieving different kinds of data and building views for an </a:t>
            </a:r>
            <a:r>
              <a:rPr lang="en-US" dirty="0" err="1"/>
              <a:t>AdapterView</a:t>
            </a:r>
            <a:r>
              <a:rPr lang="en-US" dirty="0"/>
              <a:t> ( i.e. </a:t>
            </a:r>
            <a:r>
              <a:rPr lang="en-US" dirty="0" err="1"/>
              <a:t>ListView</a:t>
            </a:r>
            <a:r>
              <a:rPr lang="en-US" dirty="0"/>
              <a:t> or </a:t>
            </a:r>
            <a:r>
              <a:rPr lang="en-US" dirty="0" err="1"/>
              <a:t>GridView</a:t>
            </a:r>
            <a:r>
              <a:rPr lang="en-US" dirty="0"/>
              <a:t>). The common adapters are </a:t>
            </a:r>
            <a:r>
              <a:rPr lang="en-US" b="1" dirty="0" err="1"/>
              <a:t>ArrayAdapter</a:t>
            </a:r>
            <a:r>
              <a:rPr lang="en-US" dirty="0" smtClean="0"/>
              <a:t>, </a:t>
            </a:r>
            <a:r>
              <a:rPr lang="en-US" b="1" dirty="0" err="1" smtClean="0"/>
              <a:t>BaseAdapter</a:t>
            </a:r>
            <a:r>
              <a:rPr lang="en-US" b="1" dirty="0" smtClean="0"/>
              <a:t>, </a:t>
            </a:r>
            <a:r>
              <a:rPr lang="en-US" b="1" dirty="0" err="1" smtClean="0"/>
              <a:t>CursorAdapter</a:t>
            </a:r>
            <a:r>
              <a:rPr lang="en-US" dirty="0" smtClean="0"/>
              <a:t>,</a:t>
            </a:r>
            <a:r>
              <a:rPr lang="en-US" b="1" dirty="0"/>
              <a:t> </a:t>
            </a:r>
            <a:r>
              <a:rPr lang="en-US" b="1" dirty="0" err="1" smtClean="0"/>
              <a:t>SimpleCursorAdapter</a:t>
            </a:r>
            <a:r>
              <a:rPr lang="en-US" dirty="0" smtClean="0"/>
              <a:t>, </a:t>
            </a:r>
            <a:r>
              <a:rPr lang="en-US" b="1" dirty="0" err="1" smtClean="0"/>
              <a:t>SpinnerAdapter</a:t>
            </a:r>
            <a:r>
              <a:rPr lang="en-US" dirty="0"/>
              <a:t> </a:t>
            </a:r>
            <a:r>
              <a:rPr lang="en-US" dirty="0" smtClean="0"/>
              <a:t>and </a:t>
            </a:r>
            <a:r>
              <a:rPr lang="en-US" b="1" dirty="0" err="1" smtClean="0"/>
              <a:t>WrapperListAdapter</a:t>
            </a:r>
            <a:r>
              <a:rPr lang="en-US" dirty="0"/>
              <a:t>.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315200" y="3810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98746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ArrayAdapter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You can use this adapter when your data source is an array. By default, </a:t>
            </a:r>
            <a:r>
              <a:rPr lang="en-US" dirty="0" err="1"/>
              <a:t>ArrayAdapter</a:t>
            </a:r>
            <a:r>
              <a:rPr lang="en-US" dirty="0"/>
              <a:t> creates a view for each array item by calling </a:t>
            </a:r>
            <a:r>
              <a:rPr lang="en-US" dirty="0" err="1"/>
              <a:t>toString</a:t>
            </a:r>
            <a:r>
              <a:rPr lang="en-US" dirty="0"/>
              <a:t>() on each item and placing the contents in a </a:t>
            </a:r>
            <a:r>
              <a:rPr lang="en-US" b="1" dirty="0" err="1"/>
              <a:t>TextView</a:t>
            </a:r>
            <a:r>
              <a:rPr lang="en-US" dirty="0"/>
              <a:t>. Consider you have an array of strings you want to display in a </a:t>
            </a:r>
            <a:r>
              <a:rPr lang="en-US" dirty="0" err="1"/>
              <a:t>ListView</a:t>
            </a:r>
            <a:r>
              <a:rPr lang="en-US" dirty="0"/>
              <a:t>, initialize a new </a:t>
            </a:r>
            <a:r>
              <a:rPr lang="en-US" b="1" dirty="0" err="1"/>
              <a:t>ArrayAdapter</a:t>
            </a:r>
            <a:r>
              <a:rPr lang="en-US" dirty="0"/>
              <a:t> using a constructor to specify the layout for each string and the string array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315200" y="3810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25442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Construction of </a:t>
            </a:r>
            <a:r>
              <a:rPr lang="en-US" dirty="0" err="1"/>
              <a:t>ArrayAdapter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600" dirty="0" err="1"/>
              <a:t>ArrayAdapter</a:t>
            </a:r>
            <a:r>
              <a:rPr lang="en-US" sz="2600" dirty="0"/>
              <a:t> adapter = new </a:t>
            </a:r>
            <a:r>
              <a:rPr lang="en-US" sz="2600" dirty="0" err="1"/>
              <a:t>ArrayAdapter</a:t>
            </a:r>
            <a:r>
              <a:rPr lang="en-US" sz="2600" dirty="0"/>
              <a:t>&lt;String&gt;(</a:t>
            </a:r>
            <a:r>
              <a:rPr lang="en-US" sz="2600" dirty="0" err="1"/>
              <a:t>this,R.layout.ListView,StringArray</a:t>
            </a:r>
            <a:r>
              <a:rPr lang="en-US" sz="2600" dirty="0" smtClean="0"/>
              <a:t>);</a:t>
            </a:r>
          </a:p>
          <a:p>
            <a:r>
              <a:rPr lang="en-US" dirty="0"/>
              <a:t>Here are arguments for this constructor −</a:t>
            </a:r>
          </a:p>
          <a:p>
            <a:pPr lvl="1"/>
            <a:r>
              <a:rPr lang="en-US" dirty="0"/>
              <a:t>First argument </a:t>
            </a:r>
            <a:r>
              <a:rPr lang="en-US" b="1" dirty="0"/>
              <a:t>this</a:t>
            </a:r>
            <a:r>
              <a:rPr lang="en-US" dirty="0"/>
              <a:t> is the application context. Most of the case, keep </a:t>
            </a:r>
            <a:r>
              <a:rPr lang="en-US" dirty="0" err="1"/>
              <a:t>it</a:t>
            </a:r>
            <a:r>
              <a:rPr lang="en-US" b="1" dirty="0" err="1"/>
              <a:t>this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Second argument will be layout defined in XML file and </a:t>
            </a:r>
            <a:r>
              <a:rPr lang="en-US" dirty="0" err="1"/>
              <a:t>having</a:t>
            </a:r>
            <a:r>
              <a:rPr lang="en-US" b="1" dirty="0" err="1"/>
              <a:t>TextView</a:t>
            </a:r>
            <a:r>
              <a:rPr lang="en-US" dirty="0"/>
              <a:t> for each string in the array.</a:t>
            </a:r>
          </a:p>
          <a:p>
            <a:pPr lvl="1"/>
            <a:r>
              <a:rPr lang="en-US" dirty="0"/>
              <a:t>Final argument is an array of strings which will be populated in the text view.</a:t>
            </a:r>
          </a:p>
          <a:p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315200" y="3810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26678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r>
              <a:rPr lang="en-US" dirty="0"/>
              <a:t>Once you have array adapter created, then simply call </a:t>
            </a:r>
            <a:r>
              <a:rPr lang="en-US" b="1" dirty="0" err="1"/>
              <a:t>setAdapter</a:t>
            </a:r>
            <a:r>
              <a:rPr lang="en-US" b="1" dirty="0"/>
              <a:t>()</a:t>
            </a:r>
            <a:r>
              <a:rPr lang="en-US" dirty="0"/>
              <a:t> on </a:t>
            </a:r>
            <a:r>
              <a:rPr lang="en-US" dirty="0" smtClean="0"/>
              <a:t>your </a:t>
            </a:r>
            <a:r>
              <a:rPr lang="en-US" b="1" dirty="0" err="1" smtClean="0"/>
              <a:t>ListView</a:t>
            </a:r>
            <a:r>
              <a:rPr lang="en-US" dirty="0"/>
              <a:t> </a:t>
            </a:r>
            <a:r>
              <a:rPr lang="en-US" dirty="0" smtClean="0"/>
              <a:t>object </a:t>
            </a:r>
            <a:r>
              <a:rPr lang="en-US" dirty="0"/>
              <a:t>as follows </a:t>
            </a:r>
            <a:r>
              <a:rPr lang="en-US" dirty="0" smtClean="0"/>
              <a:t>−</a:t>
            </a:r>
          </a:p>
          <a:p>
            <a:pPr marL="800100" lvl="2" indent="0">
              <a:buNone/>
            </a:pPr>
            <a:r>
              <a:rPr lang="en-US" dirty="0" err="1"/>
              <a:t>ListView</a:t>
            </a:r>
            <a:r>
              <a:rPr lang="en-US" dirty="0"/>
              <a:t> </a:t>
            </a:r>
            <a:r>
              <a:rPr lang="en-US" dirty="0" err="1"/>
              <a:t>listView</a:t>
            </a:r>
            <a:r>
              <a:rPr lang="en-US" dirty="0"/>
              <a:t> = (</a:t>
            </a:r>
            <a:r>
              <a:rPr lang="en-US" dirty="0" err="1"/>
              <a:t>ListView</a:t>
            </a:r>
            <a:r>
              <a:rPr lang="en-US" dirty="0"/>
              <a:t>) </a:t>
            </a:r>
            <a:r>
              <a:rPr lang="en-US" dirty="0" err="1"/>
              <a:t>findViewById</a:t>
            </a:r>
            <a:r>
              <a:rPr lang="en-US" dirty="0"/>
              <a:t>(</a:t>
            </a:r>
            <a:r>
              <a:rPr lang="en-US" dirty="0" err="1"/>
              <a:t>R.id.listview</a:t>
            </a:r>
            <a:r>
              <a:rPr lang="en-US" dirty="0"/>
              <a:t>);</a:t>
            </a:r>
          </a:p>
          <a:p>
            <a:pPr marL="800100" lvl="2" indent="0">
              <a:buNone/>
            </a:pPr>
            <a:r>
              <a:rPr lang="en-US" dirty="0" err="1" smtClean="0"/>
              <a:t>listView.setAdapter</a:t>
            </a:r>
            <a:r>
              <a:rPr lang="en-US" dirty="0" smtClean="0"/>
              <a:t>(adapter);</a:t>
            </a:r>
            <a:endParaRPr lang="en-US" dirty="0"/>
          </a:p>
          <a:p>
            <a:pPr marL="800100" lvl="2" indent="0">
              <a:buNone/>
            </a:pPr>
            <a:endParaRPr lang="en-US" dirty="0" smtClean="0"/>
          </a:p>
          <a:p>
            <a:pPr marL="800100" lvl="2" indent="0">
              <a:buNone/>
            </a:pPr>
            <a:r>
              <a:rPr lang="en-US" dirty="0"/>
              <a:t>You will define your list view under res/layout directory in an XML file. 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315200" y="3810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2669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NDI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HNDIT</Template>
  <TotalTime>587</TotalTime>
  <Words>226</Words>
  <Application>Microsoft Office PowerPoint</Application>
  <PresentationFormat>On-screen Show (4:3)</PresentationFormat>
  <Paragraphs>40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Iskoola Pota</vt:lpstr>
      <vt:lpstr>Times New Roman</vt:lpstr>
      <vt:lpstr>HNDIT</vt:lpstr>
      <vt:lpstr>HNDIT2417 Mobile Application Development</vt:lpstr>
      <vt:lpstr>ListView</vt:lpstr>
      <vt:lpstr>ListView</vt:lpstr>
      <vt:lpstr>ListView</vt:lpstr>
      <vt:lpstr>Adapter</vt:lpstr>
      <vt:lpstr>Adapter</vt:lpstr>
      <vt:lpstr>ArrayAdapter</vt:lpstr>
      <vt:lpstr>Construction of ArrayAdapter </vt:lpstr>
      <vt:lpstr>PowerPoint Presentation</vt:lpstr>
      <vt:lpstr>Example- ListDisplay.java</vt:lpstr>
      <vt:lpstr>activity_main.xml</vt:lpstr>
      <vt:lpstr>PowerPoint Presentation</vt:lpstr>
      <vt:lpstr>Output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Nayomi Gamlath</dc:creator>
  <cp:lastModifiedBy>HELLO USER™</cp:lastModifiedBy>
  <cp:revision>104</cp:revision>
  <dcterms:created xsi:type="dcterms:W3CDTF">2012-08-16T13:03:13Z</dcterms:created>
  <dcterms:modified xsi:type="dcterms:W3CDTF">2016-09-20T14:21:59Z</dcterms:modified>
</cp:coreProperties>
</file>